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5" r:id="rId8"/>
    <p:sldId id="266" r:id="rId9"/>
    <p:sldId id="267" r:id="rId10"/>
    <p:sldId id="268" r:id="rId11"/>
    <p:sldId id="270" r:id="rId12"/>
    <p:sldId id="271" r:id="rId13"/>
    <p:sldId id="274" r:id="rId14"/>
    <p:sldId id="277" r:id="rId15"/>
    <p:sldId id="278" r:id="rId16"/>
    <p:sldId id="279" r:id="rId17"/>
    <p:sldId id="275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" initials="m" lastIdx="3" clrIdx="0">
    <p:extLst>
      <p:ext uri="{19B8F6BF-5375-455C-9EA6-DF929625EA0E}">
        <p15:presenceInfo xmlns:p15="http://schemas.microsoft.com/office/powerpoint/2012/main" userId="mart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07" autoAdjust="0"/>
  </p:normalViewPr>
  <p:slideViewPr>
    <p:cSldViewPr>
      <p:cViewPr varScale="1">
        <p:scale>
          <a:sx n="122" d="100"/>
          <a:sy n="122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277A-7FEF-4467-8FA9-EF006C1E5062}" type="datetimeFigureOut">
              <a:rPr lang="hr-HR" smtClean="0"/>
              <a:t>23.1.2020.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F511-4290-4264-A26C-1F5CA60EDA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136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277A-7FEF-4467-8FA9-EF006C1E5062}" type="datetimeFigureOut">
              <a:rPr lang="hr-HR" smtClean="0"/>
              <a:t>23.1.2020.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F511-4290-4264-A26C-1F5CA60EDA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947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277A-7FEF-4467-8FA9-EF006C1E5062}" type="datetimeFigureOut">
              <a:rPr lang="hr-HR" smtClean="0"/>
              <a:t>23.1.2020.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F511-4290-4264-A26C-1F5CA60EDA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851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277A-7FEF-4467-8FA9-EF006C1E5062}" type="datetimeFigureOut">
              <a:rPr lang="hr-HR" smtClean="0"/>
              <a:t>23.1.2020.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F511-4290-4264-A26C-1F5CA60EDA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994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277A-7FEF-4467-8FA9-EF006C1E5062}" type="datetimeFigureOut">
              <a:rPr lang="hr-HR" smtClean="0"/>
              <a:t>23.1.2020.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F511-4290-4264-A26C-1F5CA60EDA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718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277A-7FEF-4467-8FA9-EF006C1E5062}" type="datetimeFigureOut">
              <a:rPr lang="hr-HR" smtClean="0"/>
              <a:t>23.1.2020.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F511-4290-4264-A26C-1F5CA60EDA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497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277A-7FEF-4467-8FA9-EF006C1E5062}" type="datetimeFigureOut">
              <a:rPr lang="hr-HR" smtClean="0"/>
              <a:t>23.1.2020.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F511-4290-4264-A26C-1F5CA60EDA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903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277A-7FEF-4467-8FA9-EF006C1E5062}" type="datetimeFigureOut">
              <a:rPr lang="hr-HR" smtClean="0"/>
              <a:t>23.1.2020.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F511-4290-4264-A26C-1F5CA60EDA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636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277A-7FEF-4467-8FA9-EF006C1E5062}" type="datetimeFigureOut">
              <a:rPr lang="hr-HR" smtClean="0"/>
              <a:t>23.1.2020.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F511-4290-4264-A26C-1F5CA60EDA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85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277A-7FEF-4467-8FA9-EF006C1E5062}" type="datetimeFigureOut">
              <a:rPr lang="hr-HR" smtClean="0"/>
              <a:t>23.1.2020.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F511-4290-4264-A26C-1F5CA60EDA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781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277A-7FEF-4467-8FA9-EF006C1E5062}" type="datetimeFigureOut">
              <a:rPr lang="hr-HR" smtClean="0"/>
              <a:t>23.1.2020.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F511-4290-4264-A26C-1F5CA60EDA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468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8277A-7FEF-4467-8FA9-EF006C1E5062}" type="datetimeFigureOut">
              <a:rPr lang="hr-HR" smtClean="0"/>
              <a:t>23.1.2020.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5F511-4290-4264-A26C-1F5CA60EDA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101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7840" y="3645024"/>
            <a:ext cx="3960440" cy="1584176"/>
          </a:xfrm>
        </p:spPr>
        <p:txBody>
          <a:bodyPr>
            <a:normAutofit/>
          </a:bodyPr>
          <a:lstStyle/>
          <a:p>
            <a:r>
              <a:rPr lang="en-GB" b="1" dirty="0" err="1">
                <a:solidFill>
                  <a:schemeClr val="tx1"/>
                </a:solidFill>
              </a:rPr>
              <a:t>Predrag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Bejaković</a:t>
            </a:r>
            <a:endParaRPr lang="hr-HR" b="1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Institute </a:t>
            </a:r>
            <a:r>
              <a:rPr lang="hr-HR" sz="2400" dirty="0">
                <a:solidFill>
                  <a:schemeClr val="tx1"/>
                </a:solidFill>
              </a:rPr>
              <a:t>of</a:t>
            </a:r>
            <a:r>
              <a:rPr lang="en-GB" sz="2400" dirty="0">
                <a:solidFill>
                  <a:schemeClr val="tx1"/>
                </a:solidFill>
              </a:rPr>
              <a:t> Public Finance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Zagreb, Croatia</a:t>
            </a:r>
          </a:p>
        </p:txBody>
      </p:sp>
      <p:sp>
        <p:nvSpPr>
          <p:cNvPr id="4" name="Pravokutnik 3"/>
          <p:cNvSpPr/>
          <p:nvPr/>
        </p:nvSpPr>
        <p:spPr>
          <a:xfrm>
            <a:off x="683568" y="170080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Gender dimension of new technology and digital literacy in EU and Croatia</a:t>
            </a:r>
            <a:endParaRPr lang="hr-HR" sz="3600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75D0FF5-548B-4E3F-8DAB-8F38D0695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3329249"/>
            <a:ext cx="4571998" cy="182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255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Relations between digital literacy and employability</a:t>
            </a:r>
            <a:r>
              <a:rPr lang="en-GB" sz="3200" b="1" dirty="0"/>
              <a:t>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GB" sz="3600" dirty="0">
                <a:solidFill>
                  <a:srgbClr val="FF0000"/>
                </a:solidFill>
              </a:rPr>
              <a:t>Employability</a:t>
            </a:r>
            <a:r>
              <a:rPr lang="en-GB" sz="3600" dirty="0"/>
              <a:t> is more than the capacity for getting a job</a:t>
            </a:r>
            <a:endParaRPr lang="hr-HR" sz="3600" dirty="0"/>
          </a:p>
          <a:p>
            <a:pPr>
              <a:buClr>
                <a:schemeClr val="tx1"/>
              </a:buClr>
            </a:pPr>
            <a:endParaRPr lang="en-GB" sz="3600" dirty="0"/>
          </a:p>
          <a:p>
            <a:r>
              <a:rPr lang="en-GB" sz="3600" dirty="0"/>
              <a:t>It </a:t>
            </a:r>
            <a:r>
              <a:rPr lang="hr-HR" sz="3600" dirty="0"/>
              <a:t>includes how quickly</a:t>
            </a:r>
            <a:r>
              <a:rPr lang="en-GB" sz="3600" dirty="0"/>
              <a:t> people can adapt to the changing working environment, meet their professional goals on the current job</a:t>
            </a:r>
            <a:r>
              <a:rPr lang="hr-HR" sz="3600" dirty="0"/>
              <a:t>,</a:t>
            </a:r>
            <a:r>
              <a:rPr lang="en-GB" sz="3600" dirty="0"/>
              <a:t> and secure another job if she/he so wishes or has been dismissed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90383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With the intention to improve the situation, the European Commission has launched </a:t>
            </a:r>
            <a:r>
              <a:rPr lang="en-GB" i="1" dirty="0"/>
              <a:t>the Digital Skills and Jobs Coalition</a:t>
            </a:r>
            <a:r>
              <a:rPr lang="hr-HR" i="1" dirty="0"/>
              <a:t> </a:t>
            </a:r>
            <a:r>
              <a:rPr lang="hr-HR" dirty="0"/>
              <a:t>- to</a:t>
            </a:r>
            <a:r>
              <a:rPr lang="en-GB" dirty="0"/>
              <a:t> ensure that the labour force in Europe is equipped with adequate digital skills</a:t>
            </a:r>
          </a:p>
          <a:p>
            <a:r>
              <a:rPr lang="en-GB" dirty="0"/>
              <a:t>However, a holistic action is still limited in a significant number of Member States </a:t>
            </a:r>
          </a:p>
          <a:p>
            <a:pPr>
              <a:buClr>
                <a:schemeClr val="tx1"/>
              </a:buClr>
            </a:pPr>
            <a:r>
              <a:rPr lang="en-GB" dirty="0">
                <a:solidFill>
                  <a:srgbClr val="FF0000"/>
                </a:solidFill>
              </a:rPr>
              <a:t>The declaration form on gender balanced work culture</a:t>
            </a:r>
            <a:r>
              <a:rPr lang="en-GB" dirty="0"/>
              <a:t> is accepted with the goal to provide women the same access and career opportunities in the tech sector as men</a:t>
            </a: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-35169" y="332656"/>
            <a:ext cx="9144000" cy="1143000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Relations between digital literacy and employability </a:t>
            </a:r>
            <a:endParaRPr lang="hr-H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313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GB" sz="3200" b="1" dirty="0">
                <a:solidFill>
                  <a:srgbClr val="FF0000"/>
                </a:solidFill>
              </a:rPr>
              <a:t>Digital skills and employment rate</a:t>
            </a:r>
            <a:r>
              <a:rPr lang="hr-HR" sz="3600" dirty="0"/>
              <a:t/>
            </a:r>
            <a:br>
              <a:rPr lang="hr-HR" sz="3600" dirty="0"/>
            </a:b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/>
          </a:bodyPr>
          <a:lstStyle/>
          <a:p>
            <a:r>
              <a:rPr lang="en-GB" dirty="0"/>
              <a:t>Eurostat data on digital skills and employment rates in EU member states allow for testing </a:t>
            </a:r>
            <a:r>
              <a:rPr lang="hr-HR" dirty="0"/>
              <a:t>of</a:t>
            </a:r>
            <a:r>
              <a:rPr lang="en-GB" dirty="0"/>
              <a:t> correlation between these two variables</a:t>
            </a:r>
          </a:p>
          <a:p>
            <a:r>
              <a:rPr lang="en-GB" dirty="0"/>
              <a:t>In all countries</a:t>
            </a:r>
            <a:r>
              <a:rPr lang="hr-HR" dirty="0"/>
              <a:t>,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older generations tend to have lower level of digital skills</a:t>
            </a:r>
          </a:p>
          <a:p>
            <a:r>
              <a:rPr lang="hr-HR" dirty="0"/>
              <a:t>C</a:t>
            </a:r>
            <a:r>
              <a:rPr lang="en-GB" dirty="0" err="1"/>
              <a:t>ohort</a:t>
            </a:r>
            <a:r>
              <a:rPr lang="en-GB" dirty="0"/>
              <a:t> 55-64 is shown separately, as there are large differences both in digital skills and in employment rates among EU countries for them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8272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GB" dirty="0"/>
              <a:t>It is </a:t>
            </a:r>
            <a:r>
              <a:rPr lang="hr-HR" dirty="0"/>
              <a:t>a </a:t>
            </a:r>
            <a:r>
              <a:rPr lang="en-GB" dirty="0">
                <a:solidFill>
                  <a:srgbClr val="FF0000"/>
                </a:solidFill>
              </a:rPr>
              <a:t>vicious circle</a:t>
            </a:r>
            <a:r>
              <a:rPr lang="en-GB" dirty="0"/>
              <a:t>: people without any digital skills have low employability</a:t>
            </a:r>
            <a:r>
              <a:rPr lang="hr-HR" dirty="0"/>
              <a:t> and </a:t>
            </a:r>
            <a:r>
              <a:rPr lang="en-GB" dirty="0"/>
              <a:t>will remain inactive</a:t>
            </a:r>
            <a:r>
              <a:rPr lang="hr-HR" dirty="0"/>
              <a:t> - </a:t>
            </a:r>
            <a:r>
              <a:rPr lang="en-GB" dirty="0"/>
              <a:t>while not employed, </a:t>
            </a:r>
            <a:r>
              <a:rPr lang="hr-HR" dirty="0"/>
              <a:t>they are </a:t>
            </a:r>
            <a:r>
              <a:rPr lang="en-GB" dirty="0"/>
              <a:t>deprived of income and their chances to acquire necessary digital skills will remain low </a:t>
            </a:r>
          </a:p>
          <a:p>
            <a:r>
              <a:rPr lang="hr-HR" dirty="0"/>
              <a:t>H</a:t>
            </a:r>
            <a:r>
              <a:rPr lang="en-GB" dirty="0" err="1"/>
              <a:t>igher</a:t>
            </a:r>
            <a:r>
              <a:rPr lang="en-GB" dirty="0"/>
              <a:t> employment rate means that more people need to use computers every day so they will have at least low digital skills, </a:t>
            </a:r>
            <a:r>
              <a:rPr lang="hr-HR" dirty="0"/>
              <a:t>and</a:t>
            </a:r>
            <a:r>
              <a:rPr lang="en-GB" dirty="0"/>
              <a:t> people with at least some digital skills have more chances to be employed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GB" sz="3200" b="1" dirty="0">
                <a:solidFill>
                  <a:srgbClr val="FF0000"/>
                </a:solidFill>
              </a:rPr>
              <a:t>Digital skills and employment rate</a:t>
            </a:r>
            <a:r>
              <a:rPr lang="hr-HR" sz="3600" dirty="0">
                <a:solidFill>
                  <a:srgbClr val="FF0000"/>
                </a:solidFill>
              </a:rPr>
              <a:t/>
            </a:r>
            <a:br>
              <a:rPr lang="hr-HR" sz="3600" dirty="0">
                <a:solidFill>
                  <a:srgbClr val="FF0000"/>
                </a:solidFill>
              </a:rPr>
            </a:br>
            <a:endParaRPr lang="hr-H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35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Social exclusion is related to digital exclusion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 lack of employment is </a:t>
            </a:r>
            <a:r>
              <a:rPr lang="hr-HR" dirty="0"/>
              <a:t>the </a:t>
            </a:r>
            <a:r>
              <a:rPr lang="en-GB" dirty="0"/>
              <a:t>main source of social exclusion, this strong correlation between digital skills and employment rate </a:t>
            </a:r>
            <a:r>
              <a:rPr lang="en-GB" dirty="0">
                <a:solidFill>
                  <a:srgbClr val="FF0000"/>
                </a:solidFill>
              </a:rPr>
              <a:t>supports policies oriented to promote digital literacy</a:t>
            </a:r>
            <a:r>
              <a:rPr lang="en-GB" dirty="0"/>
              <a:t> in population </a:t>
            </a:r>
            <a:endParaRPr lang="hr-HR" dirty="0"/>
          </a:p>
          <a:p>
            <a:r>
              <a:rPr lang="hr-HR" dirty="0"/>
              <a:t>T</a:t>
            </a:r>
            <a:r>
              <a:rPr lang="en-GB" dirty="0"/>
              <a:t>hat will help them to avoid the trap of digital exclusion and raise their chances to be active on labour market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9367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02BAAC-5F05-4BCE-B549-D8B5308A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56" y="260648"/>
            <a:ext cx="8686800" cy="864096"/>
          </a:xfrm>
        </p:spPr>
        <p:txBody>
          <a:bodyPr>
            <a:normAutofit fontScale="90000"/>
          </a:bodyPr>
          <a:lstStyle/>
          <a:p>
            <a:r>
              <a:rPr lang="hr-HR" sz="4000" dirty="0">
                <a:solidFill>
                  <a:srgbClr val="FF0000"/>
                </a:solidFill>
              </a:rPr>
              <a:t/>
            </a:r>
            <a:br>
              <a:rPr lang="hr-HR" sz="4000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SMART 2016/25</a:t>
            </a:r>
            <a:r>
              <a:rPr lang="hr-HR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on digital skills and gender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87AEA5-45F4-43A5-BD46-98FC0D75E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01899"/>
            <a:ext cx="8784976" cy="5328592"/>
          </a:xfrm>
        </p:spPr>
        <p:txBody>
          <a:bodyPr>
            <a:noAutofit/>
          </a:bodyPr>
          <a:lstStyle/>
          <a:p>
            <a:r>
              <a:rPr lang="en-US" dirty="0"/>
              <a:t>The study</a:t>
            </a:r>
            <a:r>
              <a:rPr lang="hr-HR" dirty="0"/>
              <a:t> </a:t>
            </a:r>
            <a:r>
              <a:rPr lang="en-US" i="1" dirty="0">
                <a:solidFill>
                  <a:srgbClr val="FF0000"/>
                </a:solidFill>
              </a:rPr>
              <a:t>Women in the Digital Age</a:t>
            </a:r>
            <a:r>
              <a:rPr lang="en-US" dirty="0"/>
              <a:t>, launched by the European Commission, found that, despite the growing demand of ICT specialists and digital profiles, the percentage of Europeans with ICT-related education is decreasing </a:t>
            </a:r>
            <a:endParaRPr lang="hr-HR" dirty="0"/>
          </a:p>
          <a:p>
            <a:endParaRPr lang="hr-HR" dirty="0"/>
          </a:p>
          <a:p>
            <a:r>
              <a:rPr lang="en-US" dirty="0"/>
              <a:t>Although this is a common trend for both genders, there are</a:t>
            </a:r>
            <a:r>
              <a:rPr lang="en-US" dirty="0">
                <a:solidFill>
                  <a:srgbClr val="FF0000"/>
                </a:solidFill>
              </a:rPr>
              <a:t> less women </a:t>
            </a:r>
            <a:r>
              <a:rPr lang="en-US" dirty="0"/>
              <a:t>than men who are taking up ICT related jobs and education</a:t>
            </a:r>
          </a:p>
        </p:txBody>
      </p:sp>
    </p:spTree>
    <p:extLst>
      <p:ext uri="{BB962C8B-B14F-4D97-AF65-F5344CB8AC3E}">
        <p14:creationId xmlns:p14="http://schemas.microsoft.com/office/powerpoint/2010/main" val="744314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02BAAC-5F05-4BCE-B549-D8B5308A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56" y="260648"/>
            <a:ext cx="8686800" cy="864096"/>
          </a:xfrm>
        </p:spPr>
        <p:txBody>
          <a:bodyPr>
            <a:normAutofit fontScale="90000"/>
          </a:bodyPr>
          <a:lstStyle/>
          <a:p>
            <a:r>
              <a:rPr lang="hr-HR" sz="4000" dirty="0">
                <a:solidFill>
                  <a:srgbClr val="FF0000"/>
                </a:solidFill>
              </a:rPr>
              <a:t/>
            </a:r>
            <a:br>
              <a:rPr lang="hr-HR" sz="4000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SMART 2016/25</a:t>
            </a:r>
            <a:r>
              <a:rPr lang="hr-HR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on digital skills and gender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87AEA5-45F4-43A5-BD46-98FC0D75E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8686800" cy="5328592"/>
          </a:xfrm>
        </p:spPr>
        <p:txBody>
          <a:bodyPr>
            <a:noAutofit/>
          </a:bodyPr>
          <a:lstStyle/>
          <a:p>
            <a:r>
              <a:rPr lang="en-US" dirty="0"/>
              <a:t>There are four times more men than women in Europe with ICT-related studies. </a:t>
            </a:r>
            <a:endParaRPr lang="hr-HR" dirty="0"/>
          </a:p>
          <a:p>
            <a:r>
              <a:rPr lang="en-US" dirty="0"/>
              <a:t>There is a decrease in women taking up ICT related higher education when compared to 2011</a:t>
            </a:r>
          </a:p>
          <a:p>
            <a:r>
              <a:rPr lang="en-US" dirty="0"/>
              <a:t>The share of men working in the digital sector is 3.1 times greater than the share of women</a:t>
            </a:r>
          </a:p>
          <a:p>
            <a:r>
              <a:rPr lang="en-US" dirty="0"/>
              <a:t>The annual productivity loss for the European economy </a:t>
            </a:r>
            <a:r>
              <a:rPr lang="hr-HR" dirty="0"/>
              <a:t>due to</a:t>
            </a:r>
            <a:r>
              <a:rPr lang="en-US" dirty="0"/>
              <a:t> women leaving their digital jobs to become inactive is about EUR 16.2 billion</a:t>
            </a:r>
          </a:p>
        </p:txBody>
      </p:sp>
    </p:spTree>
    <p:extLst>
      <p:ext uri="{BB962C8B-B14F-4D97-AF65-F5344CB8AC3E}">
        <p14:creationId xmlns:p14="http://schemas.microsoft.com/office/powerpoint/2010/main" val="4089423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>
                <a:solidFill>
                  <a:srgbClr val="FF0000"/>
                </a:solidFill>
              </a:rPr>
              <a:t>Conclusion and recommendations </a:t>
            </a:r>
            <a:r>
              <a:rPr lang="hr-HR" dirty="0">
                <a:solidFill>
                  <a:srgbClr val="FF0000"/>
                </a:solidFill>
              </a:rPr>
              <a:t/>
            </a:r>
            <a:br>
              <a:rPr lang="hr-HR" dirty="0">
                <a:solidFill>
                  <a:srgbClr val="FF0000"/>
                </a:solidFill>
              </a:rPr>
            </a:b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836712"/>
            <a:ext cx="8928484" cy="5472608"/>
          </a:xfrm>
        </p:spPr>
        <p:txBody>
          <a:bodyPr>
            <a:normAutofit fontScale="92500"/>
          </a:bodyPr>
          <a:lstStyle/>
          <a:p>
            <a:r>
              <a:rPr lang="en-GB" dirty="0"/>
              <a:t>Digital skills are desirable qualifications </a:t>
            </a:r>
            <a:r>
              <a:rPr lang="hr-HR" dirty="0"/>
              <a:t>that</a:t>
            </a:r>
            <a:r>
              <a:rPr lang="en-GB" dirty="0"/>
              <a:t> </a:t>
            </a:r>
            <a:r>
              <a:rPr lang="hr-HR" dirty="0"/>
              <a:t>most employers look for; d</a:t>
            </a:r>
            <a:r>
              <a:rPr lang="en-GB" dirty="0" err="1"/>
              <a:t>igital</a:t>
            </a:r>
            <a:r>
              <a:rPr lang="en-GB" dirty="0"/>
              <a:t> competence </a:t>
            </a:r>
            <a:r>
              <a:rPr lang="hr-HR" dirty="0"/>
              <a:t>is</a:t>
            </a:r>
            <a:r>
              <a:rPr lang="en-GB" dirty="0"/>
              <a:t> </a:t>
            </a:r>
            <a:r>
              <a:rPr lang="hr-HR" dirty="0"/>
              <a:t>not important only </a:t>
            </a:r>
            <a:r>
              <a:rPr lang="en-GB" dirty="0"/>
              <a:t>for ICT professionals. </a:t>
            </a:r>
          </a:p>
          <a:p>
            <a:r>
              <a:rPr lang="en-GB" dirty="0"/>
              <a:t>Strong correlation between </a:t>
            </a:r>
            <a:r>
              <a:rPr lang="hr-HR" dirty="0"/>
              <a:t>(</a:t>
            </a:r>
            <a:r>
              <a:rPr lang="en-GB" dirty="0"/>
              <a:t>at least low</a:t>
            </a:r>
            <a:r>
              <a:rPr lang="hr-HR" dirty="0"/>
              <a:t>)</a:t>
            </a:r>
            <a:r>
              <a:rPr lang="en-GB" dirty="0"/>
              <a:t> digital skills and </a:t>
            </a:r>
            <a:r>
              <a:rPr lang="en-US" dirty="0"/>
              <a:t>employment rate shows that broad action to achieve at least </a:t>
            </a:r>
            <a:r>
              <a:rPr lang="en-US" dirty="0">
                <a:solidFill>
                  <a:srgbClr val="FF0000"/>
                </a:solidFill>
              </a:rPr>
              <a:t>minimum digital literacy </a:t>
            </a:r>
            <a:r>
              <a:rPr lang="en-US" dirty="0"/>
              <a:t>for population aged 54-65 is an </a:t>
            </a:r>
            <a:r>
              <a:rPr lang="en-US" dirty="0">
                <a:solidFill>
                  <a:srgbClr val="FF0000"/>
                </a:solidFill>
              </a:rPr>
              <a:t>important mean to avoid digital and social exclusion</a:t>
            </a:r>
            <a:r>
              <a:rPr lang="hr-HR" dirty="0"/>
              <a:t>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as digital skills have become one of main employability factors. </a:t>
            </a:r>
          </a:p>
          <a:p>
            <a:r>
              <a:rPr lang="en-US" dirty="0"/>
              <a:t>There is also a need to </a:t>
            </a:r>
            <a:r>
              <a:rPr lang="en-US" dirty="0">
                <a:solidFill>
                  <a:srgbClr val="FF0000"/>
                </a:solidFill>
              </a:rPr>
              <a:t>systematically support women </a:t>
            </a:r>
            <a:r>
              <a:rPr lang="en-US" dirty="0"/>
              <a:t>in achieving and promoting their digital literacy</a:t>
            </a:r>
          </a:p>
        </p:txBody>
      </p:sp>
    </p:spTree>
    <p:extLst>
      <p:ext uri="{BB962C8B-B14F-4D97-AF65-F5344CB8AC3E}">
        <p14:creationId xmlns:p14="http://schemas.microsoft.com/office/powerpoint/2010/main" val="236290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3200" dirty="0"/>
              <a:t>Introduction </a:t>
            </a:r>
          </a:p>
          <a:p>
            <a:pPr marL="457200" lvl="1" indent="0">
              <a:buNone/>
            </a:pPr>
            <a:r>
              <a:rPr lang="en-GB" sz="3200" dirty="0"/>
              <a:t>1. The importance and definition of digital literacy </a:t>
            </a:r>
          </a:p>
          <a:p>
            <a:pPr marL="457200" lvl="1" indent="0">
              <a:buNone/>
            </a:pPr>
            <a:r>
              <a:rPr lang="en-GB" sz="3200" dirty="0"/>
              <a:t>2. Measurement of digital literacy </a:t>
            </a:r>
          </a:p>
          <a:p>
            <a:pPr marL="457200" lvl="1" indent="0">
              <a:buNone/>
            </a:pPr>
            <a:r>
              <a:rPr lang="en-GB" sz="3200" dirty="0"/>
              <a:t>3. Relations between digital literacy and employability</a:t>
            </a:r>
          </a:p>
          <a:p>
            <a:pPr marL="457200" lvl="1" indent="0">
              <a:buNone/>
            </a:pPr>
            <a:r>
              <a:rPr lang="en-GB" sz="3200" dirty="0"/>
              <a:t>4. Digital skills and employment rate</a:t>
            </a:r>
            <a:r>
              <a:rPr lang="hr-HR" sz="3200" dirty="0"/>
              <a:t> </a:t>
            </a:r>
            <a:r>
              <a:rPr lang="en-US" sz="3200" dirty="0"/>
              <a:t>according to gender</a:t>
            </a:r>
          </a:p>
          <a:p>
            <a:pPr marL="457200" lvl="1" indent="0">
              <a:buNone/>
            </a:pPr>
            <a:r>
              <a:rPr lang="en-GB" sz="3200" dirty="0"/>
              <a:t> Conclusions and recommendations</a:t>
            </a: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92888" cy="1008112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Content of presentation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66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/>
            </a:r>
            <a:br>
              <a:rPr lang="hr-HR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Introduction </a:t>
            </a:r>
            <a:r>
              <a:rPr lang="hr-HR" dirty="0">
                <a:solidFill>
                  <a:srgbClr val="FF0000"/>
                </a:solidFill>
              </a:rPr>
              <a:t/>
            </a:r>
            <a:br>
              <a:rPr lang="hr-HR" dirty="0">
                <a:solidFill>
                  <a:srgbClr val="FF0000"/>
                </a:solidFill>
              </a:rPr>
            </a:b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32859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hr-HR" sz="4300" dirty="0"/>
              <a:t>T</a:t>
            </a:r>
            <a:r>
              <a:rPr lang="en-GB" sz="4300" dirty="0"/>
              <a:t>he digitisation of the economy causes the polarisation of the labour market</a:t>
            </a:r>
            <a:r>
              <a:rPr lang="hr-HR" sz="4300" dirty="0"/>
              <a:t>: </a:t>
            </a:r>
            <a:r>
              <a:rPr lang="en-GB" sz="4300" dirty="0"/>
              <a:t>increase of opportunities for high-skilled</a:t>
            </a:r>
            <a:r>
              <a:rPr lang="hr-HR" sz="4300" dirty="0"/>
              <a:t> </a:t>
            </a:r>
            <a:r>
              <a:rPr lang="en-GB" sz="4300" dirty="0"/>
              <a:t>with cognitive and digital skills, and decrease for low-skilled</a:t>
            </a:r>
          </a:p>
          <a:p>
            <a:pPr>
              <a:lnSpc>
                <a:spcPct val="120000"/>
              </a:lnSpc>
            </a:pPr>
            <a:r>
              <a:rPr lang="en-GB" sz="4300" dirty="0"/>
              <a:t>Not only </a:t>
            </a:r>
            <a:r>
              <a:rPr lang="hr-HR" sz="4300" dirty="0"/>
              <a:t>due to</a:t>
            </a:r>
            <a:r>
              <a:rPr lang="en-GB" sz="4300" dirty="0"/>
              <a:t> automation, remaining tasks change so that digital literacy turns out to be a</a:t>
            </a:r>
            <a:r>
              <a:rPr lang="hr-HR" sz="4300" dirty="0"/>
              <a:t>n</a:t>
            </a:r>
            <a:r>
              <a:rPr lang="en-GB" sz="4300" dirty="0"/>
              <a:t> indispensable qualification</a:t>
            </a:r>
            <a:endParaRPr lang="hr-HR" sz="4300" dirty="0"/>
          </a:p>
          <a:p>
            <a:pPr>
              <a:lnSpc>
                <a:spcPct val="120000"/>
              </a:lnSpc>
            </a:pPr>
            <a:r>
              <a:rPr lang="en-GB" sz="4300" dirty="0"/>
              <a:t>The goal is to examine </a:t>
            </a:r>
            <a:r>
              <a:rPr lang="hr-HR" sz="4300" dirty="0"/>
              <a:t>the </a:t>
            </a:r>
            <a:r>
              <a:rPr lang="en-GB" sz="4300" dirty="0"/>
              <a:t>relationship </a:t>
            </a:r>
            <a:r>
              <a:rPr lang="hr-HR" sz="4300" dirty="0"/>
              <a:t>between</a:t>
            </a:r>
            <a:r>
              <a:rPr lang="en-GB" sz="4300" dirty="0"/>
              <a:t> digital skills and employment</a:t>
            </a:r>
            <a:r>
              <a:rPr lang="hr-HR" sz="4300" dirty="0"/>
              <a:t>,</a:t>
            </a:r>
            <a:r>
              <a:rPr lang="en-GB" sz="4300" dirty="0"/>
              <a:t> and in this way accentuate</a:t>
            </a:r>
            <a:r>
              <a:rPr lang="hr-HR" sz="4300" dirty="0"/>
              <a:t> the</a:t>
            </a:r>
            <a:r>
              <a:rPr lang="en-GB" sz="4300" dirty="0"/>
              <a:t> importance of policy interventions for improving digital literacy for </a:t>
            </a:r>
            <a:r>
              <a:rPr lang="hr-HR" sz="4300" dirty="0"/>
              <a:t>the </a:t>
            </a:r>
            <a:r>
              <a:rPr lang="en-GB" sz="4300" dirty="0"/>
              <a:t>disadvantaged part of labour force</a:t>
            </a:r>
            <a:r>
              <a:rPr lang="hr-HR" sz="4300" dirty="0"/>
              <a:t> –</a:t>
            </a:r>
            <a:r>
              <a:rPr lang="en-GB" sz="4300" dirty="0"/>
              <a:t> </a:t>
            </a:r>
            <a:r>
              <a:rPr lang="hr-HR" sz="4300" dirty="0"/>
              <a:t>taking into account the</a:t>
            </a:r>
            <a:r>
              <a:rPr lang="en-GB" sz="4300" dirty="0">
                <a:solidFill>
                  <a:srgbClr val="FF0000"/>
                </a:solidFill>
              </a:rPr>
              <a:t> gender dimension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30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GB" sz="3200" b="1" dirty="0">
                <a:solidFill>
                  <a:srgbClr val="FF0000"/>
                </a:solidFill>
              </a:rPr>
              <a:t>The importance and definition of digital literacy</a:t>
            </a:r>
            <a:r>
              <a:rPr lang="en-GB" sz="3200" b="1" dirty="0"/>
              <a:t> </a:t>
            </a:r>
            <a:r>
              <a:rPr lang="hr-HR" sz="3200" dirty="0"/>
              <a:t/>
            </a:r>
            <a:br>
              <a:rPr lang="hr-HR" sz="3200" dirty="0"/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Digital literacy, skills</a:t>
            </a:r>
            <a:r>
              <a:rPr lang="hr-HR" dirty="0"/>
              <a:t>,</a:t>
            </a:r>
            <a:r>
              <a:rPr lang="en-GB" dirty="0"/>
              <a:t> and competence have become </a:t>
            </a:r>
            <a:r>
              <a:rPr lang="en-GB" dirty="0">
                <a:solidFill>
                  <a:srgbClr val="FF0000"/>
                </a:solidFill>
              </a:rPr>
              <a:t>crucial terms</a:t>
            </a:r>
            <a:r>
              <a:rPr lang="en-GB" dirty="0"/>
              <a:t> in the discussion on the kind of skills needed by citizens for successful participation in the society </a:t>
            </a:r>
          </a:p>
          <a:p>
            <a:r>
              <a:rPr lang="en-GB" dirty="0"/>
              <a:t>In the world of work</a:t>
            </a:r>
            <a:r>
              <a:rPr lang="hr-HR" dirty="0"/>
              <a:t>,</a:t>
            </a:r>
            <a:r>
              <a:rPr lang="en-GB" dirty="0"/>
              <a:t> they have become </a:t>
            </a:r>
            <a:r>
              <a:rPr lang="en-GB" dirty="0">
                <a:solidFill>
                  <a:srgbClr val="FF0000"/>
                </a:solidFill>
              </a:rPr>
              <a:t>transversal </a:t>
            </a:r>
            <a:r>
              <a:rPr lang="hr-HR" dirty="0">
                <a:solidFill>
                  <a:srgbClr val="FF0000"/>
                </a:solidFill>
              </a:rPr>
              <a:t>competencies </a:t>
            </a:r>
            <a:r>
              <a:rPr lang="hr-HR" dirty="0"/>
              <a:t>- easily</a:t>
            </a:r>
            <a:r>
              <a:rPr lang="en-GB" dirty="0"/>
              <a:t> transferred from one specific professional field to another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135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en-GB" sz="3600" dirty="0"/>
              <a:t>Digital literacy and competence must</a:t>
            </a:r>
            <a:r>
              <a:rPr lang="hr-HR" sz="3600" dirty="0"/>
              <a:t> be</a:t>
            </a:r>
            <a:r>
              <a:rPr lang="en-GB" sz="3600" dirty="0"/>
              <a:t> continuously modernised, to avoid or minimise the risks of </a:t>
            </a:r>
            <a:r>
              <a:rPr lang="en-GB" sz="3600" dirty="0">
                <a:solidFill>
                  <a:srgbClr val="FF0000"/>
                </a:solidFill>
              </a:rPr>
              <a:t>digital exclusion </a:t>
            </a:r>
            <a:endParaRPr lang="hr-HR" sz="3600" dirty="0">
              <a:solidFill>
                <a:srgbClr val="FF0000"/>
              </a:solidFill>
            </a:endParaRPr>
          </a:p>
          <a:p>
            <a:endParaRPr lang="hr-HR" sz="3600" dirty="0">
              <a:solidFill>
                <a:srgbClr val="FF0000"/>
              </a:solidFill>
            </a:endParaRPr>
          </a:p>
          <a:p>
            <a:r>
              <a:rPr lang="en-US" sz="3600" dirty="0"/>
              <a:t>The digital exclusion is largely related to a lack of digital literacy and competence, rather than access to technology and services</a:t>
            </a:r>
          </a:p>
          <a:p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GB" sz="3200" b="1" dirty="0">
                <a:solidFill>
                  <a:srgbClr val="FF0000"/>
                </a:solidFill>
              </a:rPr>
              <a:t>The importance and definition of digital literacy </a:t>
            </a:r>
            <a:r>
              <a:rPr lang="hr-HR" sz="3200" dirty="0">
                <a:solidFill>
                  <a:srgbClr val="FF0000"/>
                </a:solidFill>
              </a:rPr>
              <a:t/>
            </a:r>
            <a:br>
              <a:rPr lang="hr-HR" sz="3200" dirty="0">
                <a:solidFill>
                  <a:srgbClr val="FF0000"/>
                </a:solidFill>
              </a:rPr>
            </a:br>
            <a:endParaRPr lang="hr-H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0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02634"/>
          </a:xfrm>
        </p:spPr>
        <p:txBody>
          <a:bodyPr>
            <a:normAutofit/>
          </a:bodyPr>
          <a:lstStyle/>
          <a:p>
            <a:r>
              <a:rPr lang="en-GB" sz="3000" dirty="0"/>
              <a:t>The literature on the phenomenon and importance of digital skills is very rich (Dolphin, 2015; European Commission, 2016; Eurofound, 2017, 2018), but there is </a:t>
            </a:r>
            <a:r>
              <a:rPr lang="en-GB" sz="3000" dirty="0">
                <a:solidFill>
                  <a:srgbClr val="FF0000"/>
                </a:solidFill>
              </a:rPr>
              <a:t>no common or official definition </a:t>
            </a:r>
            <a:r>
              <a:rPr lang="en-GB" sz="3000" dirty="0"/>
              <a:t>of this phenomenon </a:t>
            </a:r>
          </a:p>
          <a:p>
            <a:r>
              <a:rPr lang="en-GB" sz="3000" dirty="0"/>
              <a:t>Much research dedicated to the definition of digital skills has been particularly oriented towards the skills needed by the workforce</a:t>
            </a:r>
            <a:r>
              <a:rPr lang="hr-HR" sz="3000" dirty="0"/>
              <a:t>,</a:t>
            </a:r>
            <a:r>
              <a:rPr lang="en-GB" sz="3000" dirty="0"/>
              <a:t> as factors of employability, economic growth</a:t>
            </a:r>
            <a:r>
              <a:rPr lang="hr-HR" sz="3000" dirty="0"/>
              <a:t>,</a:t>
            </a:r>
            <a:r>
              <a:rPr lang="en-GB" sz="3000" dirty="0"/>
              <a:t> and international </a:t>
            </a:r>
            <a:r>
              <a:rPr lang="en-US" sz="3000" dirty="0"/>
              <a:t>competitiveness </a:t>
            </a:r>
            <a:endParaRPr lang="hr-HR" sz="3000" dirty="0"/>
          </a:p>
          <a:p>
            <a:pPr>
              <a:buClr>
                <a:schemeClr val="tx1"/>
              </a:buClr>
            </a:pPr>
            <a:r>
              <a:rPr lang="en-US" sz="3000" dirty="0">
                <a:solidFill>
                  <a:srgbClr val="FF0000"/>
                </a:solidFill>
              </a:rPr>
              <a:t>Gender dimension </a:t>
            </a:r>
            <a:r>
              <a:rPr lang="en-US" sz="3000" dirty="0"/>
              <a:t>is often neglected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GB" sz="3200" b="1" dirty="0">
                <a:solidFill>
                  <a:srgbClr val="FF0000"/>
                </a:solidFill>
              </a:rPr>
              <a:t>The importance and definition of digital literacy </a:t>
            </a:r>
            <a:r>
              <a:rPr lang="hr-HR" sz="3200" dirty="0"/>
              <a:t/>
            </a:r>
            <a:br>
              <a:rPr lang="hr-HR" sz="3200" dirty="0"/>
            </a:b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23688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Measurement of digital literacy 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en-GB" dirty="0"/>
              <a:t>The OECD</a:t>
            </a:r>
            <a:r>
              <a:rPr lang="hr-HR" dirty="0"/>
              <a:t>’s</a:t>
            </a:r>
            <a:r>
              <a:rPr lang="en-GB" dirty="0"/>
              <a:t> </a:t>
            </a:r>
            <a:r>
              <a:rPr lang="en-GB" i="1" dirty="0"/>
              <a:t>Programme for the International Assessment of Adult Competencies</a:t>
            </a:r>
            <a:r>
              <a:rPr lang="en-GB" dirty="0"/>
              <a:t> (PIAAC) survey enables a </a:t>
            </a:r>
            <a:r>
              <a:rPr lang="en-US" dirty="0"/>
              <a:t>direct measurement of adult digital skills and competences</a:t>
            </a:r>
            <a:endParaRPr lang="hr-HR" dirty="0"/>
          </a:p>
          <a:p>
            <a:endParaRPr lang="en-US" dirty="0"/>
          </a:p>
          <a:p>
            <a:r>
              <a:rPr lang="en-US" dirty="0"/>
              <a:t>It shows </a:t>
            </a:r>
            <a:r>
              <a:rPr lang="hr-HR" dirty="0"/>
              <a:t>a </a:t>
            </a:r>
            <a:r>
              <a:rPr lang="en-US" dirty="0"/>
              <a:t>clear </a:t>
            </a:r>
            <a:r>
              <a:rPr lang="en-US" dirty="0">
                <a:solidFill>
                  <a:srgbClr val="FF0000"/>
                </a:solidFill>
              </a:rPr>
              <a:t>generational gap</a:t>
            </a:r>
            <a:r>
              <a:rPr lang="en-US" dirty="0"/>
              <a:t> among non-users of modern technology</a:t>
            </a:r>
            <a:r>
              <a:rPr lang="hr-HR" dirty="0"/>
              <a:t>: </a:t>
            </a:r>
            <a:r>
              <a:rPr lang="en-US" dirty="0"/>
              <a:t>more than a half of those who do not have prior computer experience are in the age group 55-65, </a:t>
            </a:r>
            <a:r>
              <a:rPr lang="en-US" dirty="0">
                <a:solidFill>
                  <a:srgbClr val="FF0000"/>
                </a:solidFill>
              </a:rPr>
              <a:t>particularly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6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i="1" dirty="0"/>
              <a:t>Digital Skills Indicator </a:t>
            </a:r>
            <a:r>
              <a:rPr lang="en-GB" dirty="0"/>
              <a:t>is a composite indicator based on the European Commission's digital competence framework </a:t>
            </a:r>
            <a:endParaRPr lang="hr-HR" dirty="0"/>
          </a:p>
          <a:p>
            <a:endParaRPr lang="hr-HR" dirty="0"/>
          </a:p>
          <a:p>
            <a:r>
              <a:rPr lang="en-GB" dirty="0"/>
              <a:t>It shows that in 2016 almost </a:t>
            </a:r>
            <a:r>
              <a:rPr lang="en-GB" dirty="0">
                <a:solidFill>
                  <a:srgbClr val="FF0000"/>
                </a:solidFill>
              </a:rPr>
              <a:t>one fifth of the EU population had no digital skills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Measurement of digital literacy </a:t>
            </a:r>
            <a:endParaRPr lang="hr-H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3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GB" dirty="0"/>
              <a:t>The</a:t>
            </a:r>
            <a:r>
              <a:rPr lang="en-GB" i="1" dirty="0"/>
              <a:t> Annual European Digital Progress Report</a:t>
            </a:r>
            <a:r>
              <a:rPr lang="en-GB" dirty="0"/>
              <a:t> contains benchmarks </a:t>
            </a:r>
            <a:r>
              <a:rPr lang="hr-HR" dirty="0"/>
              <a:t>of </a:t>
            </a:r>
            <a:r>
              <a:rPr lang="en-GB" dirty="0"/>
              <a:t>developments in digital literacy and skills </a:t>
            </a:r>
            <a:endParaRPr lang="hr-HR" dirty="0"/>
          </a:p>
          <a:p>
            <a:endParaRPr lang="hr-HR" dirty="0"/>
          </a:p>
          <a:p>
            <a:r>
              <a:rPr lang="hr-HR" dirty="0"/>
              <a:t>It reveals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huge differences across Member States</a:t>
            </a:r>
            <a:r>
              <a:rPr lang="en-GB" dirty="0"/>
              <a:t>, with the share of people without adequate digital literacy and skills ranging from 3% in Luxembourg to 41% in Bulgaria and Romania</a:t>
            </a:r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Measurement of digital literacy</a:t>
            </a:r>
            <a:r>
              <a:rPr lang="en-GB" sz="3200" b="1" dirty="0"/>
              <a:t> 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182686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1053</Words>
  <Application>Microsoft Office PowerPoint</Application>
  <PresentationFormat>Prikaz na zaslonu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sustava Office</vt:lpstr>
      <vt:lpstr>PowerPointova prezentacija</vt:lpstr>
      <vt:lpstr>Content of presentation</vt:lpstr>
      <vt:lpstr> Introduction  </vt:lpstr>
      <vt:lpstr>The importance and definition of digital literacy  </vt:lpstr>
      <vt:lpstr>The importance and definition of digital literacy  </vt:lpstr>
      <vt:lpstr>The importance and definition of digital literacy  </vt:lpstr>
      <vt:lpstr>Measurement of digital literacy </vt:lpstr>
      <vt:lpstr>Measurement of digital literacy </vt:lpstr>
      <vt:lpstr>Measurement of digital literacy </vt:lpstr>
      <vt:lpstr>Relations between digital literacy and employability </vt:lpstr>
      <vt:lpstr>Relations between digital literacy and employability </vt:lpstr>
      <vt:lpstr>Digital skills and employment rate </vt:lpstr>
      <vt:lpstr>Digital skills and employment rate </vt:lpstr>
      <vt:lpstr>Social exclusion is related to digital exclusion</vt:lpstr>
      <vt:lpstr> SMART 2016/25 on digital skills and gender </vt:lpstr>
      <vt:lpstr> SMART 2016/25 on digital skills and gender </vt:lpstr>
      <vt:lpstr>Conclusion and recommendations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Željko</dc:creator>
  <cp:lastModifiedBy>Tamara Sterk</cp:lastModifiedBy>
  <cp:revision>58</cp:revision>
  <dcterms:created xsi:type="dcterms:W3CDTF">2019-05-12T05:56:44Z</dcterms:created>
  <dcterms:modified xsi:type="dcterms:W3CDTF">2020-01-23T13:19:28Z</dcterms:modified>
</cp:coreProperties>
</file>